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58" r:id="rId5"/>
    <p:sldId id="262" r:id="rId6"/>
    <p:sldId id="274" r:id="rId7"/>
    <p:sldId id="269" r:id="rId8"/>
    <p:sldId id="266" r:id="rId9"/>
    <p:sldId id="275" r:id="rId10"/>
    <p:sldId id="271" r:id="rId11"/>
    <p:sldId id="276" r:id="rId12"/>
    <p:sldId id="272" r:id="rId13"/>
    <p:sldId id="277" r:id="rId14"/>
    <p:sldId id="273" r:id="rId15"/>
    <p:sldId id="279" r:id="rId16"/>
    <p:sldId id="278" r:id="rId17"/>
    <p:sldId id="259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223">
          <p15:clr>
            <a:srgbClr val="A4A3A4"/>
          </p15:clr>
        </p15:guide>
        <p15:guide id="3" orient="horz" pos="2017">
          <p15:clr>
            <a:srgbClr val="A4A3A4"/>
          </p15:clr>
        </p15:guide>
        <p15:guide id="4" pos="2880">
          <p15:clr>
            <a:srgbClr val="A4A3A4"/>
          </p15:clr>
        </p15:guide>
        <p15:guide id="5" pos="2256">
          <p15:clr>
            <a:srgbClr val="A4A3A4"/>
          </p15:clr>
        </p15:guide>
        <p15:guide id="6" pos="3504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振伟" initials="王" lastIdx="2" clrIdx="0">
    <p:extLst>
      <p:ext uri="{19B8F6BF-5375-455C-9EA6-DF929625EA0E}">
        <p15:presenceInfo xmlns:p15="http://schemas.microsoft.com/office/powerpoint/2012/main" userId="756ba487ff9aa8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E2E"/>
    <a:srgbClr val="FABE00"/>
    <a:srgbClr val="FFC611"/>
    <a:srgbClr val="FFC715"/>
    <a:srgbClr val="17375E"/>
    <a:srgbClr val="EEB500"/>
    <a:srgbClr val="376092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 autoAdjust="0"/>
    <p:restoredTop sz="87260" autoAdjust="0"/>
  </p:normalViewPr>
  <p:slideViewPr>
    <p:cSldViewPr>
      <p:cViewPr>
        <p:scale>
          <a:sx n="180" d="100"/>
          <a:sy n="180" d="100"/>
        </p:scale>
        <p:origin x="204" y="366"/>
      </p:cViewPr>
      <p:guideLst>
        <p:guide orient="horz" pos="1620"/>
        <p:guide orient="horz" pos="1223"/>
        <p:guide orient="horz" pos="2017"/>
        <p:guide pos="2880"/>
        <p:guide pos="2256"/>
        <p:guide pos="3504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0292-F68A-4CAA-90F7-F6769B0998EB}" type="datetimeFigureOut">
              <a:rPr lang="zh-CN" altLang="en-US" smtClean="0"/>
              <a:t>2019/10/16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89175-DD33-4A9B-B88F-9043FD943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751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要素：意识层面上的东西</a:t>
            </a:r>
            <a:endParaRPr lang="en-US" altLang="zh-CN" dirty="0"/>
          </a:p>
          <a:p>
            <a:r>
              <a:rPr lang="zh-CN" altLang="en-US" dirty="0"/>
              <a:t>了解，学习，实践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94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人像模式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81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化腐朽为神奇 </a:t>
            </a:r>
            <a:r>
              <a:rPr lang="en-US" altLang="zh-CN" dirty="0"/>
              <a:t>- </a:t>
            </a:r>
            <a:r>
              <a:rPr lang="zh-CN" altLang="en-US"/>
              <a:t>旧屋改造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3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后期很强大，但不是万能的。只有做好前期工作，才能给后期留下更多的空间。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3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5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33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凡事都要有目的，卖奶茶的好女孩 </a:t>
            </a:r>
            <a:r>
              <a:rPr lang="en-US" altLang="zh-CN" dirty="0"/>
              <a:t>~ </a:t>
            </a:r>
            <a:r>
              <a:rPr lang="zh-CN" altLang="en-US" dirty="0"/>
              <a:t>哈苏</a:t>
            </a:r>
            <a:endParaRPr lang="en-US" altLang="zh-CN" dirty="0"/>
          </a:p>
          <a:p>
            <a:r>
              <a:rPr lang="zh-CN" altLang="en-US" dirty="0"/>
              <a:t>买第一台相机的动机</a:t>
            </a:r>
            <a:endParaRPr lang="en-US" altLang="zh-CN" dirty="0"/>
          </a:p>
          <a:p>
            <a:r>
              <a:rPr lang="zh-CN" altLang="en-US" dirty="0"/>
              <a:t>朋友从我照片中读出来的情绪，阅读理解</a:t>
            </a:r>
            <a:endParaRPr lang="en-US" altLang="zh-CN" dirty="0"/>
          </a:p>
          <a:p>
            <a:r>
              <a:rPr lang="zh-CN" altLang="en-US" dirty="0"/>
              <a:t>一张照片颠覆一个政权</a:t>
            </a:r>
            <a:endParaRPr lang="en-US" altLang="zh-CN" dirty="0"/>
          </a:p>
          <a:p>
            <a:r>
              <a:rPr lang="zh-CN" altLang="en-US" dirty="0"/>
              <a:t>为什么摄影这样一个行为可以容纳这么多的目的？</a:t>
            </a:r>
            <a:r>
              <a:rPr lang="en-US" altLang="zh-CN" dirty="0"/>
              <a:t> - </a:t>
            </a:r>
            <a:r>
              <a:rPr lang="zh-CN" altLang="en-US" dirty="0"/>
              <a:t>它和其它艺术表现形式一样，文字，绘画，音乐，都是传递信息的一种方式，而信息本身就目的，它可以是你的感情，也可以煽动性的内容。</a:t>
            </a:r>
            <a:endParaRPr lang="en-US" altLang="zh-CN" dirty="0"/>
          </a:p>
          <a:p>
            <a:r>
              <a:rPr lang="zh-CN" altLang="en-US" dirty="0"/>
              <a:t>照片是最直观的门槛最低的表达形式，没有语言限制，像一种通用的语言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74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59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43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特定场景的特殊要求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有趣的功能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局限性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65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人眼看到的东西与照片的区别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9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构图技巧不是强制的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44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9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89175-DD33-4A9B-B88F-9043FD9437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9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2019/10/16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9B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2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851809" y="996575"/>
            <a:ext cx="1720191" cy="2880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 flipV="1">
            <a:off x="3023828" y="1068583"/>
            <a:ext cx="3096344" cy="2592288"/>
          </a:xfrm>
          <a:prstGeom prst="triangle">
            <a:avLst/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60000" sy="6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31740" y="1887674"/>
            <a:ext cx="468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摄影的基本原理与技巧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王振伟 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Suneet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18d9197516c51aa7388051521658e1b9c99f99d67a3-uZBhdY_fw658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7175" y="1401620"/>
            <a:ext cx="1926000" cy="279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0825" y="1221602"/>
            <a:ext cx="8642350" cy="364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 </a:t>
            </a: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B8BB54-A670-4EBD-B6E2-1F9AB98B5480}"/>
              </a:ext>
            </a:extLst>
          </p:cNvPr>
          <p:cNvGrpSpPr/>
          <p:nvPr/>
        </p:nvGrpSpPr>
        <p:grpSpPr>
          <a:xfrm>
            <a:off x="8145683" y="880015"/>
            <a:ext cx="1556887" cy="1421705"/>
            <a:chOff x="6075453" y="1059868"/>
            <a:chExt cx="1556887" cy="1421705"/>
          </a:xfrm>
        </p:grpSpPr>
        <p:sp>
          <p:nvSpPr>
            <p:cNvPr id="10" name="矩形 9"/>
            <p:cNvSpPr/>
            <p:nvPr/>
          </p:nvSpPr>
          <p:spPr>
            <a:xfrm>
              <a:off x="6417205" y="1401453"/>
              <a:ext cx="1080120" cy="108012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075453" y="1059868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407315" y="180666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433512-7AD6-4832-9B7E-47660F84CA94}"/>
              </a:ext>
            </a:extLst>
          </p:cNvPr>
          <p:cNvGrpSpPr/>
          <p:nvPr/>
        </p:nvGrpSpPr>
        <p:grpSpPr>
          <a:xfrm>
            <a:off x="-468560" y="3786885"/>
            <a:ext cx="1556887" cy="1422587"/>
            <a:chOff x="1466655" y="3111810"/>
            <a:chExt cx="1556887" cy="1422587"/>
          </a:xfrm>
        </p:grpSpPr>
        <p:sp>
          <p:nvSpPr>
            <p:cNvPr id="9" name="矩形 8"/>
            <p:cNvSpPr/>
            <p:nvPr/>
          </p:nvSpPr>
          <p:spPr>
            <a:xfrm>
              <a:off x="1601670" y="3111810"/>
              <a:ext cx="1080120" cy="108012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08507" y="4219362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66655" y="351685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45CE37-A74E-412C-8C41-05E21DCAE08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BBA7454-4BDA-4AE1-9B7C-7B70916DD3D5}"/>
                </a:ext>
              </a:extLst>
            </p:cNvPr>
            <p:cNvSpPr/>
            <p:nvPr/>
          </p:nvSpPr>
          <p:spPr>
            <a:xfrm>
              <a:off x="250825" y="186485"/>
              <a:ext cx="880369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明暗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C7370EE-780B-4DB9-A6E0-36B4F3298D7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DB5B9C3F-7B27-47BF-8CB5-60E2BC7F02E9}"/>
                </a:ext>
              </a:extLst>
            </p:cNvPr>
            <p:cNvSpPr txBox="1"/>
            <p:nvPr/>
          </p:nvSpPr>
          <p:spPr>
            <a:xfrm>
              <a:off x="250825" y="650762"/>
              <a:ext cx="27727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Light and shade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图片 5" descr="图片包含 建筑, 树, 公园, 旧&#10;&#10;描述已自动生成">
            <a:extLst>
              <a:ext uri="{FF2B5EF4-FFF2-40B4-BE49-F238E27FC236}">
                <a16:creationId xmlns:a16="http://schemas.microsoft.com/office/drawing/2014/main" id="{147095E8-8AC2-4ED1-8E45-A7A09CC81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3" y="1419206"/>
            <a:ext cx="2162273" cy="3263431"/>
          </a:xfrm>
          <a:prstGeom prst="rect">
            <a:avLst/>
          </a:prstGeom>
        </p:spPr>
      </p:pic>
      <p:pic>
        <p:nvPicPr>
          <p:cNvPr id="11" name="图片 10" descr="图片包含 户外, 树, 建筑, 公园&#10;&#10;描述已自动生成">
            <a:extLst>
              <a:ext uri="{FF2B5EF4-FFF2-40B4-BE49-F238E27FC236}">
                <a16:creationId xmlns:a16="http://schemas.microsoft.com/office/drawing/2014/main" id="{E3CA12B6-23BD-41C4-8E30-0A2231450C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27" y="1421362"/>
            <a:ext cx="2162273" cy="3263430"/>
          </a:xfrm>
          <a:prstGeom prst="rect">
            <a:avLst/>
          </a:prstGeom>
        </p:spPr>
      </p:pic>
      <p:pic>
        <p:nvPicPr>
          <p:cNvPr id="13" name="图片 12" descr="图片包含 户外, 树, 建筑, 钟表&#10;&#10;描述已自动生成">
            <a:extLst>
              <a:ext uri="{FF2B5EF4-FFF2-40B4-BE49-F238E27FC236}">
                <a16:creationId xmlns:a16="http://schemas.microsoft.com/office/drawing/2014/main" id="{E0B1BC80-4A74-48FA-BD52-C48375730B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90" y="1414964"/>
            <a:ext cx="2162273" cy="3263430"/>
          </a:xfrm>
          <a:prstGeom prst="rect">
            <a:avLst/>
          </a:prstGeom>
        </p:spPr>
      </p:pic>
      <p:pic>
        <p:nvPicPr>
          <p:cNvPr id="15" name="图片 14" descr="树上有许多云&#10;&#10;描述已自动生成">
            <a:extLst>
              <a:ext uri="{FF2B5EF4-FFF2-40B4-BE49-F238E27FC236}">
                <a16:creationId xmlns:a16="http://schemas.microsoft.com/office/drawing/2014/main" id="{F766CB16-16F3-40D2-84DE-2402707A03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7" y="1415386"/>
            <a:ext cx="2136012" cy="3269406"/>
          </a:xfrm>
          <a:prstGeom prst="rect">
            <a:avLst/>
          </a:prstGeom>
        </p:spPr>
      </p:pic>
      <p:pic>
        <p:nvPicPr>
          <p:cNvPr id="23" name="图片 22" descr="人在骑自行车&#10;&#10;描述已自动生成">
            <a:extLst>
              <a:ext uri="{FF2B5EF4-FFF2-40B4-BE49-F238E27FC236}">
                <a16:creationId xmlns:a16="http://schemas.microsoft.com/office/drawing/2014/main" id="{22BC2088-D89E-44D4-85AE-61359A84A8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78" y="1410590"/>
            <a:ext cx="4811122" cy="3272048"/>
          </a:xfrm>
          <a:prstGeom prst="rect">
            <a:avLst/>
          </a:prstGeom>
        </p:spPr>
      </p:pic>
      <p:pic>
        <p:nvPicPr>
          <p:cNvPr id="21" name="图片 20" descr="黄色的猫&#10;&#10;描述已自动生成">
            <a:extLst>
              <a:ext uri="{FF2B5EF4-FFF2-40B4-BE49-F238E27FC236}">
                <a16:creationId xmlns:a16="http://schemas.microsoft.com/office/drawing/2014/main" id="{F634418B-71AA-4B4F-85BB-FB3F8D5A60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17" y="1404945"/>
            <a:ext cx="4934383" cy="32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4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AA50A16-54C7-474E-AE45-725DF5E86A43}"/>
              </a:ext>
            </a:extLst>
          </p:cNvPr>
          <p:cNvSpPr/>
          <p:nvPr/>
        </p:nvSpPr>
        <p:spPr>
          <a:xfrm>
            <a:off x="249622" y="1104296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09A0A2-D14A-4FE5-BE06-04C85466177C}"/>
              </a:ext>
            </a:extLst>
          </p:cNvPr>
          <p:cNvSpPr/>
          <p:nvPr/>
        </p:nvSpPr>
        <p:spPr>
          <a:xfrm>
            <a:off x="2471607" y="1093283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9103B4-53FA-4EDF-BF1C-9AB02BEDAB5B}"/>
              </a:ext>
            </a:extLst>
          </p:cNvPr>
          <p:cNvSpPr/>
          <p:nvPr/>
        </p:nvSpPr>
        <p:spPr>
          <a:xfrm>
            <a:off x="4708911" y="1093283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CE8B90-2581-478C-8703-60B2A1DE8D27}"/>
              </a:ext>
            </a:extLst>
          </p:cNvPr>
          <p:cNvSpPr/>
          <p:nvPr/>
        </p:nvSpPr>
        <p:spPr>
          <a:xfrm>
            <a:off x="6928890" y="1080367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0FEE2-DD6D-4CA1-B2F8-6F73A9DA7931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构图是决定将哪些元素放进你的画面，并安排它们之间的位置关系。构图决定了画面的基本框架，因此是拍照时首先需要考虑的问题。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0A5092-F3F4-409F-848C-197CCA331269}"/>
              </a:ext>
            </a:extLst>
          </p:cNvPr>
          <p:cNvSpPr/>
          <p:nvPr/>
        </p:nvSpPr>
        <p:spPr>
          <a:xfrm>
            <a:off x="2475336" y="1086585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latin typeface="Ebrima" pitchFamily="2" charset="0"/>
                <a:cs typeface="Ebrima" pitchFamily="2" charset="0"/>
              </a:rPr>
              <a:t>一张正常的照片应该避免大面积过亮或过暗。另一方面，光影的特点是“明显</a:t>
            </a:r>
            <a:r>
              <a:rPr lang="en-US" altLang="zh-CN" sz="1400" dirty="0">
                <a:latin typeface="Ebrima" pitchFamily="2" charset="0"/>
                <a:cs typeface="Ebrima" pitchFamily="2" charset="0"/>
              </a:rPr>
              <a:t>-</a:t>
            </a:r>
            <a:r>
              <a:rPr lang="zh-CN" altLang="en-US" sz="1400" dirty="0">
                <a:latin typeface="Ebrima" pitchFamily="2" charset="0"/>
                <a:cs typeface="Ebrima" pitchFamily="2" charset="0"/>
              </a:rPr>
              <a:t>暗隐”，所以将要突出的元素放在明处，要隐藏的元素则放在暗处。</a:t>
            </a:r>
            <a:endParaRPr lang="en-US" altLang="zh-CN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62D341-3B3B-49E2-A1F6-5E33678F02D3}"/>
              </a:ext>
            </a:extLst>
          </p:cNvPr>
          <p:cNvSpPr/>
          <p:nvPr/>
        </p:nvSpPr>
        <p:spPr>
          <a:xfrm>
            <a:off x="4708911" y="1095460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虚实构建了画面的层次感，清晰的部分更容易吸引观众的视觉。因此要突出的元素应该是清晰的（实），而要隐藏的元素则是模糊的（虚）。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08CDE-7034-486D-B3F5-10DAD442E5B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BD13BA-8036-4F51-9FDE-8D8A8B2224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构建画面内容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61440B5-0781-474E-92AC-11B2BBD26AB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0E8877F-C1DA-4737-951D-B23B9604A28C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Build your photos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411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repeatCount="2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45CE37-A74E-412C-8C41-05E21DCAE08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BBA7454-4BDA-4AE1-9B7C-7B70916DD3D5}"/>
                </a:ext>
              </a:extLst>
            </p:cNvPr>
            <p:cNvSpPr/>
            <p:nvPr/>
          </p:nvSpPr>
          <p:spPr>
            <a:xfrm>
              <a:off x="250825" y="186485"/>
              <a:ext cx="880369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虚实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C7370EE-780B-4DB9-A6E0-36B4F3298D7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DB5B9C3F-7B27-47BF-8CB5-60E2BC7F02E9}"/>
                </a:ext>
              </a:extLst>
            </p:cNvPr>
            <p:cNvSpPr txBox="1"/>
            <p:nvPr/>
          </p:nvSpPr>
          <p:spPr>
            <a:xfrm>
              <a:off x="250825" y="650762"/>
              <a:ext cx="27727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Focus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32E90AA-66ED-409E-8058-3FBDB660D38F}"/>
              </a:ext>
            </a:extLst>
          </p:cNvPr>
          <p:cNvSpPr/>
          <p:nvPr/>
        </p:nvSpPr>
        <p:spPr>
          <a:xfrm>
            <a:off x="250825" y="1221602"/>
            <a:ext cx="8642350" cy="364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 </a:t>
            </a: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F155688-200F-4F63-8F31-BD55A63B7CCB}"/>
              </a:ext>
            </a:extLst>
          </p:cNvPr>
          <p:cNvGrpSpPr/>
          <p:nvPr/>
        </p:nvGrpSpPr>
        <p:grpSpPr>
          <a:xfrm>
            <a:off x="8145683" y="880015"/>
            <a:ext cx="1556887" cy="1421705"/>
            <a:chOff x="6075453" y="1059868"/>
            <a:chExt cx="1556887" cy="142170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881930C-9C27-4ADD-B3F7-5D5C9ED689A5}"/>
                </a:ext>
              </a:extLst>
            </p:cNvPr>
            <p:cNvSpPr/>
            <p:nvPr/>
          </p:nvSpPr>
          <p:spPr>
            <a:xfrm>
              <a:off x="6417205" y="1401453"/>
              <a:ext cx="1080120" cy="108012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762C6F-D604-4E21-A83F-675E85BE2456}"/>
                </a:ext>
              </a:extLst>
            </p:cNvPr>
            <p:cNvSpPr/>
            <p:nvPr/>
          </p:nvSpPr>
          <p:spPr>
            <a:xfrm>
              <a:off x="6075453" y="1059868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C121A5A-6A59-42B1-B067-9040713E6C9E}"/>
                </a:ext>
              </a:extLst>
            </p:cNvPr>
            <p:cNvSpPr/>
            <p:nvPr/>
          </p:nvSpPr>
          <p:spPr>
            <a:xfrm>
              <a:off x="7407315" y="180666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4CB1F02-325B-450E-B0F5-30A56D9C0F91}"/>
              </a:ext>
            </a:extLst>
          </p:cNvPr>
          <p:cNvGrpSpPr/>
          <p:nvPr/>
        </p:nvGrpSpPr>
        <p:grpSpPr>
          <a:xfrm>
            <a:off x="-468560" y="3786885"/>
            <a:ext cx="1556887" cy="1422587"/>
            <a:chOff x="1466655" y="3111810"/>
            <a:chExt cx="1556887" cy="142258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0D9D38A-E72C-41BF-A6F6-09B8A91A45C1}"/>
                </a:ext>
              </a:extLst>
            </p:cNvPr>
            <p:cNvSpPr/>
            <p:nvPr/>
          </p:nvSpPr>
          <p:spPr>
            <a:xfrm>
              <a:off x="1601670" y="3111810"/>
              <a:ext cx="1080120" cy="108012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42D6239-D378-46A5-BDEA-3A1A7AA5C64C}"/>
                </a:ext>
              </a:extLst>
            </p:cNvPr>
            <p:cNvSpPr/>
            <p:nvPr/>
          </p:nvSpPr>
          <p:spPr>
            <a:xfrm>
              <a:off x="2708507" y="4219362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D8D05C8-B600-45B9-AEC0-56227FFE1258}"/>
                </a:ext>
              </a:extLst>
            </p:cNvPr>
            <p:cNvSpPr/>
            <p:nvPr/>
          </p:nvSpPr>
          <p:spPr>
            <a:xfrm>
              <a:off x="1466655" y="351685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社交网络的手机截图&#10;&#10;描述已自动生成">
            <a:extLst>
              <a:ext uri="{FF2B5EF4-FFF2-40B4-BE49-F238E27FC236}">
                <a16:creationId xmlns:a16="http://schemas.microsoft.com/office/drawing/2014/main" id="{A2228795-6304-486E-A57B-C5B158833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305196"/>
            <a:ext cx="5220581" cy="34782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764799-7B19-4D7A-88D3-B6C95C05809E}"/>
              </a:ext>
            </a:extLst>
          </p:cNvPr>
          <p:cNvSpPr txBox="1"/>
          <p:nvPr/>
        </p:nvSpPr>
        <p:spPr>
          <a:xfrm>
            <a:off x="5828772" y="1793158"/>
            <a:ext cx="26436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景深：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在被摄主体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(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对焦点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)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前后，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影像清晰的范围，就是景深。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景深浅就是指清晰的范围窄，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反之则范围宽。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 光圈越大，景深越浅，反之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景深越深。</a:t>
            </a:r>
          </a:p>
        </p:txBody>
      </p:sp>
      <p:pic>
        <p:nvPicPr>
          <p:cNvPr id="1026" name="Picture 2" descr="f/1.4 â 1/640sec, ISO 100">
            <a:extLst>
              <a:ext uri="{FF2B5EF4-FFF2-40B4-BE49-F238E27FC236}">
                <a16:creationId xmlns:a16="http://schemas.microsoft.com/office/drawing/2014/main" id="{DC5969C8-79E0-41E1-8C7D-2FA691D3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85" y="1541565"/>
            <a:ext cx="4458777" cy="298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/16 â 1/4sec, ISO 100">
            <a:extLst>
              <a:ext uri="{FF2B5EF4-FFF2-40B4-BE49-F238E27FC236}">
                <a16:creationId xmlns:a16="http://schemas.microsoft.com/office/drawing/2014/main" id="{3BC2DF76-F31A-4A15-B65A-F4B0E746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22" y="1554573"/>
            <a:ext cx="4314743" cy="29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河上的桥和建筑&#10;&#10;描述已自动生成">
            <a:extLst>
              <a:ext uri="{FF2B5EF4-FFF2-40B4-BE49-F238E27FC236}">
                <a16:creationId xmlns:a16="http://schemas.microsoft.com/office/drawing/2014/main" id="{9B81B12B-9BD2-41B9-8C9E-E14C69151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" y="1364926"/>
            <a:ext cx="4913320" cy="3348014"/>
          </a:xfrm>
          <a:prstGeom prst="rect">
            <a:avLst/>
          </a:prstGeom>
        </p:spPr>
      </p:pic>
      <p:pic>
        <p:nvPicPr>
          <p:cNvPr id="10" name="图片 9" descr="一群穿着白色衣服的人在街道上&#10;&#10;描述已自动生成">
            <a:extLst>
              <a:ext uri="{FF2B5EF4-FFF2-40B4-BE49-F238E27FC236}">
                <a16:creationId xmlns:a16="http://schemas.microsoft.com/office/drawing/2014/main" id="{60C571D7-8047-4152-A407-934ECB2918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" y="1364924"/>
            <a:ext cx="4913320" cy="27924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3E4CDE5-1B1F-4D97-B2C1-25E06A097A24}"/>
              </a:ext>
            </a:extLst>
          </p:cNvPr>
          <p:cNvSpPr txBox="1"/>
          <p:nvPr/>
        </p:nvSpPr>
        <p:spPr>
          <a:xfrm>
            <a:off x="5877145" y="1312088"/>
            <a:ext cx="2475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风景，建筑：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深景深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新闻，纪实：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深景深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微距：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浅景深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人像：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视情况而定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肖像：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较深，保证人物清晰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latin typeface="Ebrima" pitchFamily="2" charset="0"/>
                <a:ea typeface="Ebrima" pitchFamily="2" charset="0"/>
                <a:cs typeface="Ebrima" pitchFamily="2" charset="0"/>
              </a:rPr>
              <a:t>基本原则</a:t>
            </a:r>
            <a:endParaRPr lang="en-US" altLang="zh-CN" sz="12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凡是能突出主题的元素都应该是清晰的，反之则应该是模糊的，以减少对主题的干扰。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822D57-7293-4AB2-94AA-7F0F65270A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3" y="1366236"/>
            <a:ext cx="4908047" cy="3250785"/>
          </a:xfrm>
          <a:prstGeom prst="rect">
            <a:avLst/>
          </a:prstGeom>
        </p:spPr>
      </p:pic>
      <p:pic>
        <p:nvPicPr>
          <p:cNvPr id="14" name="图片 13" descr="黑色的猫的修图&#10;&#10;描述已自动生成">
            <a:extLst>
              <a:ext uri="{FF2B5EF4-FFF2-40B4-BE49-F238E27FC236}">
                <a16:creationId xmlns:a16="http://schemas.microsoft.com/office/drawing/2014/main" id="{6571E161-FBFB-4951-99C3-A58600C136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0" y="1371357"/>
            <a:ext cx="4914662" cy="3276441"/>
          </a:xfrm>
          <a:prstGeom prst="rect">
            <a:avLst/>
          </a:prstGeom>
        </p:spPr>
      </p:pic>
      <p:pic>
        <p:nvPicPr>
          <p:cNvPr id="22" name="图片 21" descr="图片包含 户外, 人, 伞, 建筑&#10;&#10;描述已自动生成">
            <a:extLst>
              <a:ext uri="{FF2B5EF4-FFF2-40B4-BE49-F238E27FC236}">
                <a16:creationId xmlns:a16="http://schemas.microsoft.com/office/drawing/2014/main" id="{17FC422D-AFFD-48FE-8BFF-AB129FD279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1" y="1371355"/>
            <a:ext cx="4921507" cy="3281005"/>
          </a:xfrm>
          <a:prstGeom prst="rect">
            <a:avLst/>
          </a:prstGeom>
        </p:spPr>
      </p:pic>
      <p:pic>
        <p:nvPicPr>
          <p:cNvPr id="1034" name="Picture 10" descr="ç¸å³å¾ç">
            <a:extLst>
              <a:ext uri="{FF2B5EF4-FFF2-40B4-BE49-F238E27FC236}">
                <a16:creationId xmlns:a16="http://schemas.microsoft.com/office/drawing/2014/main" id="{FFE6C777-4E22-44F6-B60A-9F78F50D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04" y="1364925"/>
            <a:ext cx="4921091" cy="32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1202DB-EFB8-4D1D-B7EE-571E26FD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60" y="1364925"/>
            <a:ext cx="4585953" cy="33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ç¸å³å¾ç">
            <a:extLst>
              <a:ext uri="{FF2B5EF4-FFF2-40B4-BE49-F238E27FC236}">
                <a16:creationId xmlns:a16="http://schemas.microsoft.com/office/drawing/2014/main" id="{45EC4055-56E7-4EFB-BE57-D55B20CA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79" y="1360367"/>
            <a:ext cx="4914662" cy="31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76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AA50A16-54C7-474E-AE45-725DF5E86A43}"/>
              </a:ext>
            </a:extLst>
          </p:cNvPr>
          <p:cNvSpPr/>
          <p:nvPr/>
        </p:nvSpPr>
        <p:spPr>
          <a:xfrm>
            <a:off x="249622" y="1104296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09A0A2-D14A-4FE5-BE06-04C85466177C}"/>
              </a:ext>
            </a:extLst>
          </p:cNvPr>
          <p:cNvSpPr/>
          <p:nvPr/>
        </p:nvSpPr>
        <p:spPr>
          <a:xfrm>
            <a:off x="2471607" y="1093283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9103B4-53FA-4EDF-BF1C-9AB02BEDAB5B}"/>
              </a:ext>
            </a:extLst>
          </p:cNvPr>
          <p:cNvSpPr/>
          <p:nvPr/>
        </p:nvSpPr>
        <p:spPr>
          <a:xfrm>
            <a:off x="4708911" y="1093283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CE8B90-2581-478C-8703-60B2A1DE8D27}"/>
              </a:ext>
            </a:extLst>
          </p:cNvPr>
          <p:cNvSpPr/>
          <p:nvPr/>
        </p:nvSpPr>
        <p:spPr>
          <a:xfrm>
            <a:off x="6928890" y="1080367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0FEE2-DD6D-4CA1-B2F8-6F73A9DA7931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构图是决定将哪些元素放进你的画面，并安排它们之间的位置关系。构图决定了画面的基本框架，因此是拍照时首先需要考虑的问题。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0A5092-F3F4-409F-848C-197CCA331269}"/>
              </a:ext>
            </a:extLst>
          </p:cNvPr>
          <p:cNvSpPr/>
          <p:nvPr/>
        </p:nvSpPr>
        <p:spPr>
          <a:xfrm>
            <a:off x="2475336" y="1086585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latin typeface="Ebrima" pitchFamily="2" charset="0"/>
                <a:cs typeface="Ebrima" pitchFamily="2" charset="0"/>
              </a:rPr>
              <a:t>一张正常的照片应该避免大面积过亮或过暗。另一方面，光影的特点是“明显</a:t>
            </a:r>
            <a:r>
              <a:rPr lang="en-US" altLang="zh-CN" sz="1400" dirty="0">
                <a:latin typeface="Ebrima" pitchFamily="2" charset="0"/>
                <a:cs typeface="Ebrima" pitchFamily="2" charset="0"/>
              </a:rPr>
              <a:t>-</a:t>
            </a:r>
            <a:r>
              <a:rPr lang="zh-CN" altLang="en-US" sz="1400" dirty="0">
                <a:latin typeface="Ebrima" pitchFamily="2" charset="0"/>
                <a:cs typeface="Ebrima" pitchFamily="2" charset="0"/>
              </a:rPr>
              <a:t>暗隐”，所以将要突出的元素放在明处，要隐藏的元素则放在暗处。</a:t>
            </a:r>
            <a:endParaRPr lang="en-US" altLang="zh-CN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62D341-3B3B-49E2-A1F6-5E33678F02D3}"/>
              </a:ext>
            </a:extLst>
          </p:cNvPr>
          <p:cNvSpPr/>
          <p:nvPr/>
        </p:nvSpPr>
        <p:spPr>
          <a:xfrm>
            <a:off x="4708911" y="1095460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虚实构建了画面的层次感，清晰的部分更容易吸引观众的视觉。因此要突出的元素应该是清晰的（实），而要隐藏的元素则是模糊的（虚）。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9BE125-6129-4322-B148-ED4092A19B4E}"/>
              </a:ext>
            </a:extLst>
          </p:cNvPr>
          <p:cNvSpPr/>
          <p:nvPr/>
        </p:nvSpPr>
        <p:spPr>
          <a:xfrm>
            <a:off x="6928890" y="1076204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后期处理已成为现代摄影非常重要的一环。通过修图，我们可以对画面内容做二次调整，来弥补拍摄时的缺陷。但必须明白的是：前期决定了后期的天花板。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825" y="3921900"/>
            <a:ext cx="8642350" cy="313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一般而言，我会先进行构图，再调整明暗和虚实。如果是抓拍，我一般会设置一个较快的快门和较小的光圈，然后让相机来决定</a:t>
            </a:r>
            <a:r>
              <a:rPr lang="en-US" altLang="zh-CN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ISO</a:t>
            </a: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08CDE-7034-486D-B3F5-10DAD442E5B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BD13BA-8036-4F51-9FDE-8D8A8B2224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构建画面内容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61440B5-0781-474E-92AC-11B2BBD26AB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0E8877F-C1DA-4737-951D-B23B9604A28C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Build your photos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54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xit" presetSubtype="10" repeatCount="2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68b07aeb9a472bed363d1b0841340f98a3d5e0d8123-ztO4if_fw658.jpg">
            <a:extLst>
              <a:ext uri="{FF2B5EF4-FFF2-40B4-BE49-F238E27FC236}">
                <a16:creationId xmlns:a16="http://schemas.microsoft.com/office/drawing/2014/main" id="{DD226D51-B523-4EB8-88E3-67FEB4885F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256" y="1401452"/>
            <a:ext cx="2092224" cy="27904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0825" y="1401620"/>
            <a:ext cx="6706440" cy="279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17205" y="1401453"/>
            <a:ext cx="1080120" cy="108012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75453" y="1059868"/>
            <a:ext cx="315035" cy="315035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07315" y="1806665"/>
            <a:ext cx="225025" cy="2250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433512-7AD6-4832-9B7E-47660F84CA94}"/>
              </a:ext>
            </a:extLst>
          </p:cNvPr>
          <p:cNvGrpSpPr/>
          <p:nvPr/>
        </p:nvGrpSpPr>
        <p:grpSpPr>
          <a:xfrm>
            <a:off x="-243535" y="3444418"/>
            <a:ext cx="1556887" cy="1422587"/>
            <a:chOff x="1466655" y="3111810"/>
            <a:chExt cx="1556887" cy="1422587"/>
          </a:xfrm>
        </p:grpSpPr>
        <p:sp>
          <p:nvSpPr>
            <p:cNvPr id="9" name="矩形 8"/>
            <p:cNvSpPr/>
            <p:nvPr/>
          </p:nvSpPr>
          <p:spPr>
            <a:xfrm>
              <a:off x="1601670" y="3111810"/>
              <a:ext cx="1080120" cy="108012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08507" y="4219362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66655" y="351685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45CE37-A74E-412C-8C41-05E21DCAE08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BBA7454-4BDA-4AE1-9B7C-7B70916DD3D5}"/>
                </a:ext>
              </a:extLst>
            </p:cNvPr>
            <p:cNvSpPr/>
            <p:nvPr/>
          </p:nvSpPr>
          <p:spPr>
            <a:xfrm>
              <a:off x="250825" y="186485"/>
              <a:ext cx="880369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后期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C7370EE-780B-4DB9-A6E0-36B4F3298D7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DB5B9C3F-7B27-47BF-8CB5-60E2BC7F02E9}"/>
                </a:ext>
              </a:extLst>
            </p:cNvPr>
            <p:cNvSpPr txBox="1"/>
            <p:nvPr/>
          </p:nvSpPr>
          <p:spPr>
            <a:xfrm>
              <a:off x="250825" y="650762"/>
              <a:ext cx="27727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Know your devices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58C77B-4361-4752-AF4F-55A17A21D18A}"/>
              </a:ext>
            </a:extLst>
          </p:cNvPr>
          <p:cNvSpPr txBox="1"/>
          <p:nvPr/>
        </p:nvSpPr>
        <p:spPr>
          <a:xfrm>
            <a:off x="548266" y="1638989"/>
            <a:ext cx="2475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基本后期思路</a:t>
            </a:r>
            <a:endParaRPr lang="en-US" altLang="zh-CN" sz="14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3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旋转：调节水平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裁剪：二次构图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亮度：二次曝光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色彩：黑白，色温，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效果：暗角，颗粒，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…</a:t>
            </a:r>
          </a:p>
          <a:p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滤镜 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=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亮度 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+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色彩 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+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00BFCD-5B48-4A1D-9BC5-63F0AB36C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099" y="1599014"/>
            <a:ext cx="3602112" cy="240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3B78CB-9776-47E6-8727-8177FACEE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858" y="1599014"/>
            <a:ext cx="3667016" cy="2407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4FB706-E030-427B-8715-76D67311D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424" y="1598883"/>
            <a:ext cx="3667016" cy="2407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B6222D-F333-4AB4-94F9-7197E853B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8424" y="1598883"/>
            <a:ext cx="3667016" cy="24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87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AA50A16-54C7-474E-AE45-725DF5E86A43}"/>
              </a:ext>
            </a:extLst>
          </p:cNvPr>
          <p:cNvSpPr/>
          <p:nvPr/>
        </p:nvSpPr>
        <p:spPr>
          <a:xfrm>
            <a:off x="249622" y="1104296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09A0A2-D14A-4FE5-BE06-04C85466177C}"/>
              </a:ext>
            </a:extLst>
          </p:cNvPr>
          <p:cNvSpPr/>
          <p:nvPr/>
        </p:nvSpPr>
        <p:spPr>
          <a:xfrm>
            <a:off x="2471607" y="1093283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9103B4-53FA-4EDF-BF1C-9AB02BEDAB5B}"/>
              </a:ext>
            </a:extLst>
          </p:cNvPr>
          <p:cNvSpPr/>
          <p:nvPr/>
        </p:nvSpPr>
        <p:spPr>
          <a:xfrm>
            <a:off x="4708911" y="1093283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CE8B90-2581-478C-8703-60B2A1DE8D27}"/>
              </a:ext>
            </a:extLst>
          </p:cNvPr>
          <p:cNvSpPr/>
          <p:nvPr/>
        </p:nvSpPr>
        <p:spPr>
          <a:xfrm>
            <a:off x="6928890" y="1080367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0FEE2-DD6D-4CA1-B2F8-6F73A9DA7931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构图是决定将哪些元素放进你的画面，并安排它们之间的位置关系。构图决定了画面的基本框架，因此是拍照时首先需要考虑的问题。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0A5092-F3F4-409F-848C-197CCA331269}"/>
              </a:ext>
            </a:extLst>
          </p:cNvPr>
          <p:cNvSpPr/>
          <p:nvPr/>
        </p:nvSpPr>
        <p:spPr>
          <a:xfrm>
            <a:off x="2475336" y="1086585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latin typeface="Ebrima" pitchFamily="2" charset="0"/>
                <a:cs typeface="Ebrima" pitchFamily="2" charset="0"/>
              </a:rPr>
              <a:t>一张正常的照片应该避免大面积过亮或过暗。另一方面，光影的特点是“明显</a:t>
            </a:r>
            <a:r>
              <a:rPr lang="en-US" altLang="zh-CN" sz="1400" dirty="0">
                <a:latin typeface="Ebrima" pitchFamily="2" charset="0"/>
                <a:cs typeface="Ebrima" pitchFamily="2" charset="0"/>
              </a:rPr>
              <a:t>-</a:t>
            </a:r>
            <a:r>
              <a:rPr lang="zh-CN" altLang="en-US" sz="1400" dirty="0">
                <a:latin typeface="Ebrima" pitchFamily="2" charset="0"/>
                <a:cs typeface="Ebrima" pitchFamily="2" charset="0"/>
              </a:rPr>
              <a:t>暗隐”，所以将要突出的元素放在明处，要隐藏的元素则放在暗处。</a:t>
            </a:r>
            <a:endParaRPr lang="en-US" altLang="zh-CN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62D341-3B3B-49E2-A1F6-5E33678F02D3}"/>
              </a:ext>
            </a:extLst>
          </p:cNvPr>
          <p:cNvSpPr/>
          <p:nvPr/>
        </p:nvSpPr>
        <p:spPr>
          <a:xfrm>
            <a:off x="4708911" y="1095460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虚实构建了画面的层次感，清晰的部分更容易吸引观众的视觉。因此要突出的元素应该是清晰的（实），而要隐藏的元素则是模糊的（虚）。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9BE125-6129-4322-B148-ED4092A19B4E}"/>
              </a:ext>
            </a:extLst>
          </p:cNvPr>
          <p:cNvSpPr/>
          <p:nvPr/>
        </p:nvSpPr>
        <p:spPr>
          <a:xfrm>
            <a:off x="6928890" y="1076204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后期处理已成为现代摄影非常重要的一环。通过修图，我们可以对画面内容做二次调整，来弥补拍摄时的缺陷。但必须明白的是：前期决定了后期的天花板。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825" y="3921900"/>
            <a:ext cx="8642350" cy="82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一般而言，我会先进行构图，再调整明暗和虚实。如果是抓拍，我一般会设置一个较快的快门和较小的光圈，然后让相机来决定</a:t>
            </a:r>
            <a:r>
              <a:rPr lang="en-US" altLang="zh-CN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ISO</a:t>
            </a: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。</a:t>
            </a: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不同类型的摄影题材对后期有不一样的要求，比如创意摄影对后期的包容性很高，而纪实和新闻题材的摄影则一般不允许增删类后期。</a:t>
            </a:r>
            <a:endParaRPr lang="en-US" altLang="zh-CN" sz="1100" dirty="0">
              <a:solidFill>
                <a:prstClr val="black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参加摄影比赛时需要特别注意对后期处理的要求与限制。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08CDE-7034-486D-B3F5-10DAD442E5B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BD13BA-8036-4F51-9FDE-8D8A8B2224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构建画面内容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61440B5-0781-474E-92AC-11B2BBD26AB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0E8877F-C1DA-4737-951D-B23B9604A28C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Build your photos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42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41580"/>
            <a:ext cx="9144000" cy="2205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041412"/>
            <a:ext cx="9144000" cy="220541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0826" y="1444881"/>
            <a:ext cx="46812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Three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Principles to keep in mind</a:t>
            </a:r>
            <a:endParaRPr lang="en-US" altLang="zh-CN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155" y="3426845"/>
            <a:ext cx="2700995" cy="139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01 </a:t>
            </a:r>
            <a:r>
              <a:rPr lang="zh-CN" altLang="en-US" sz="1600" b="1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鲜明的主题</a:t>
            </a:r>
            <a:endParaRPr lang="en-US" altLang="zh-CN" sz="1600" b="1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这副照片我要表现的主题是什么？</a:t>
            </a:r>
            <a:endParaRPr lang="en-US" altLang="zh-CN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是壮阔的山河，或是宁静的夏夜，或是幸福的新人，或是</a:t>
            </a:r>
            <a:r>
              <a:rPr lang="en-US" altLang="zh-CN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…</a:t>
            </a:r>
          </a:p>
        </p:txBody>
      </p:sp>
      <p:sp>
        <p:nvSpPr>
          <p:cNvPr id="13" name="矩形 12"/>
          <p:cNvSpPr/>
          <p:nvPr/>
        </p:nvSpPr>
        <p:spPr>
          <a:xfrm>
            <a:off x="3221502" y="3426845"/>
            <a:ext cx="2700995" cy="1395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02 </a:t>
            </a:r>
            <a:r>
              <a:rPr lang="zh-CN" altLang="en-US" sz="1600" b="1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增加主题的吸引力</a:t>
            </a:r>
            <a:endParaRPr lang="en-US" altLang="zh-CN" sz="1600" b="1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我如何把观赏者的注意力吸引到照片的主题上来？</a:t>
            </a:r>
            <a:endParaRPr lang="en-US" altLang="zh-CN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有趣的瞬间，突出的主体，</a:t>
            </a:r>
            <a:r>
              <a:rPr lang="en-US" altLang="zh-CN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…</a:t>
            </a: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67155" y="3426845"/>
            <a:ext cx="2700995" cy="13951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03 </a:t>
            </a:r>
            <a:r>
              <a:rPr lang="zh-CN" altLang="en-US" sz="1600" b="1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排除多余的元素</a:t>
            </a:r>
            <a:endParaRPr lang="en-US" altLang="zh-CN" sz="1600" b="1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画面里是否有干扰注意力的元素？</a:t>
            </a:r>
            <a:endParaRPr lang="en-US" altLang="zh-CN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Ebrima" pitchFamily="2" charset="0"/>
                <a:cs typeface="Ebrima" pitchFamily="2" charset="0"/>
              </a:rPr>
              <a:t>尽可能地去掉所有不能突出主题的元素，保持画面简洁。</a:t>
            </a:r>
            <a:endParaRPr lang="en-US" altLang="zh-CN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3CC1EFA-FA4D-407B-859E-0B1E092CFC46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D7DE5E4-79AE-4C26-AF05-10B3B0698DCB}"/>
                </a:ext>
              </a:extLst>
            </p:cNvPr>
            <p:cNvSpPr/>
            <p:nvPr/>
          </p:nvSpPr>
          <p:spPr>
            <a:xfrm>
              <a:off x="250825" y="186485"/>
              <a:ext cx="192392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摄影的原则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F7CD3D3-1BAD-4DE8-BC4F-F5A0CC35273D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9B1D5D32-7A09-4EED-9B46-E823F27FBDAC}"/>
                </a:ext>
              </a:extLst>
            </p:cNvPr>
            <p:cNvSpPr txBox="1"/>
            <p:nvPr/>
          </p:nvSpPr>
          <p:spPr>
            <a:xfrm>
              <a:off x="250825" y="650762"/>
              <a:ext cx="279100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Principles of photography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rock-coast-black-amp-whit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41748"/>
            <a:ext cx="9144000" cy="23400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20762" y="1991620"/>
            <a:ext cx="2374187" cy="400110"/>
          </a:xfrm>
          <a:prstGeom prst="rect">
            <a:avLst/>
          </a:prstGeom>
          <a:solidFill>
            <a:srgbClr val="17375E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Any Question 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6755" y="3379293"/>
            <a:ext cx="4410490" cy="5539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b="1" dirty="0">
                <a:ln w="1905">
                  <a:solidFill>
                    <a:schemeClr val="bg1"/>
                  </a:solidFill>
                </a:ln>
                <a:solidFill>
                  <a:srgbClr val="F6AE2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摄影俱乐部欢迎你！</a:t>
            </a:r>
            <a:endParaRPr lang="en-US" altLang="zh-CN" sz="3000" b="1" dirty="0">
              <a:ln w="1905">
                <a:solidFill>
                  <a:schemeClr val="bg1"/>
                </a:solidFill>
              </a:ln>
              <a:solidFill>
                <a:srgbClr val="F6AE2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76745" y="3858967"/>
            <a:ext cx="4572000" cy="5070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17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联系人：</a:t>
            </a:r>
            <a:r>
              <a:rPr lang="en-US" altLang="zh-CN" sz="1200" dirty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Wang, Zhenwei Suneet</a:t>
            </a:r>
          </a:p>
          <a:p>
            <a:pPr lvl="0" algn="ctr">
              <a:lnSpc>
                <a:spcPts val="17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扫码加入俱乐部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89C4B77-FFDD-4492-8691-635EDC8D12BE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A08A4C-BFB4-4AD4-963B-8AE4AC6FC9AE}"/>
                </a:ext>
              </a:extLst>
            </p:cNvPr>
            <p:cNvSpPr/>
            <p:nvPr/>
          </p:nvSpPr>
          <p:spPr>
            <a:xfrm>
              <a:off x="250825" y="186485"/>
              <a:ext cx="157607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提问环节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2A40C40-D88D-40DA-9497-AFF951B4AE6E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F3D4F688-A85C-4AE5-A289-97454D9580CE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Q &amp; A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 descr="图片包含 游戏机, 画, 钟表&#10;&#10;描述已自动生成">
            <a:extLst>
              <a:ext uri="{FF2B5EF4-FFF2-40B4-BE49-F238E27FC236}">
                <a16:creationId xmlns:a16="http://schemas.microsoft.com/office/drawing/2014/main" id="{6C6F00E8-E82A-4C45-BC29-05CB6FC187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166" y="4380811"/>
            <a:ext cx="610800" cy="622111"/>
          </a:xfrm>
          <a:prstGeom prst="rect">
            <a:avLst/>
          </a:prstGeom>
        </p:spPr>
      </p:pic>
      <p:pic>
        <p:nvPicPr>
          <p:cNvPr id="5" name="图片 4" descr="一些文字和图案&#10;&#10;描述已自动生成">
            <a:extLst>
              <a:ext uri="{FF2B5EF4-FFF2-40B4-BE49-F238E27FC236}">
                <a16:creationId xmlns:a16="http://schemas.microsoft.com/office/drawing/2014/main" id="{0F7133FF-9C73-4B80-A916-47E8917C8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6" y="4376630"/>
            <a:ext cx="622111" cy="622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218530503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25" y="1581640"/>
            <a:ext cx="3330575" cy="22576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4" name="矩形 3"/>
            <p:cNvSpPr/>
            <p:nvPr/>
          </p:nvSpPr>
          <p:spPr>
            <a:xfrm>
              <a:off x="250825" y="186485"/>
              <a:ext cx="2709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为什么要摄影？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What’s photography for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581400" y="1581640"/>
            <a:ext cx="5311775" cy="2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1400" dirty="0">
              <a:solidFill>
                <a:schemeClr val="tx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MORE</a:t>
            </a:r>
            <a:r>
              <a:rPr lang="en-US" altLang="zh-CN" sz="12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 </a:t>
            </a: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55544" y="1581195"/>
            <a:ext cx="1440160" cy="99011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Ebrima" pitchFamily="2" charset="0"/>
                <a:ea typeface="Ebrima" pitchFamily="2" charset="0"/>
                <a:cs typeface="Ebrima" pitchFamily="2" charset="0"/>
              </a:rPr>
              <a:t>目的</a:t>
            </a:r>
            <a:endParaRPr lang="en-US" altLang="zh-CN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b="1" dirty="0">
                <a:latin typeface="Ebrima" pitchFamily="2" charset="0"/>
                <a:ea typeface="Ebrima" pitchFamily="2" charset="0"/>
                <a:cs typeface="Ebrima" pitchFamily="2" charset="0"/>
              </a:rPr>
              <a:t>驱动</a:t>
            </a:r>
            <a:endParaRPr lang="zh-CN" altLang="en-US" b="1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CD2BB-9FDC-4B07-92CA-5E272FCB38FB}"/>
              </a:ext>
            </a:extLst>
          </p:cNvPr>
          <p:cNvSpPr txBox="1"/>
          <p:nvPr/>
        </p:nvSpPr>
        <p:spPr>
          <a:xfrm>
            <a:off x="4969932" y="23857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brima" pitchFamily="2" charset="0"/>
                <a:ea typeface="Ebrima" pitchFamily="2" charset="0"/>
                <a:cs typeface="Ebrima" pitchFamily="2" charset="0"/>
              </a:rPr>
              <a:t>记录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3FC529-61ED-4D54-AADE-1FC4C7951ED5}"/>
              </a:ext>
            </a:extLst>
          </p:cNvPr>
          <p:cNvSpPr txBox="1"/>
          <p:nvPr/>
        </p:nvSpPr>
        <p:spPr>
          <a:xfrm>
            <a:off x="5590085" y="23861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brima" pitchFamily="2" charset="0"/>
                <a:ea typeface="Ebrima" pitchFamily="2" charset="0"/>
                <a:cs typeface="Ebrima" pitchFamily="2" charset="0"/>
              </a:rPr>
              <a:t>表达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CB8F36-E7CE-44DA-8787-2503E72B5A46}"/>
              </a:ext>
            </a:extLst>
          </p:cNvPr>
          <p:cNvSpPr txBox="1"/>
          <p:nvPr/>
        </p:nvSpPr>
        <p:spPr>
          <a:xfrm>
            <a:off x="6204992" y="23857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brima" pitchFamily="2" charset="0"/>
                <a:ea typeface="Ebrima" pitchFamily="2" charset="0"/>
                <a:cs typeface="Ebrima" pitchFamily="2" charset="0"/>
              </a:rPr>
              <a:t>赚钱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0BCCC4-FF2B-4DF3-92BB-1435CED240E9}"/>
              </a:ext>
            </a:extLst>
          </p:cNvPr>
          <p:cNvSpPr txBox="1"/>
          <p:nvPr/>
        </p:nvSpPr>
        <p:spPr>
          <a:xfrm>
            <a:off x="6821074" y="23857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Ebrima" pitchFamily="2" charset="0"/>
                <a:ea typeface="Ebrima" pitchFamily="2" charset="0"/>
                <a:cs typeface="Ebrima" pitchFamily="2" charset="0"/>
              </a:rPr>
              <a:t>政治</a:t>
            </a:r>
          </a:p>
        </p:txBody>
      </p:sp>
      <p:pic>
        <p:nvPicPr>
          <p:cNvPr id="5" name="图片 4" descr="一群人站在人行道上&#10;&#10;描述已自动生成">
            <a:extLst>
              <a:ext uri="{FF2B5EF4-FFF2-40B4-BE49-F238E27FC236}">
                <a16:creationId xmlns:a16="http://schemas.microsoft.com/office/drawing/2014/main" id="{BF396ABD-1B05-4933-A27D-1F078D62A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75664"/>
            <a:ext cx="5390200" cy="4042650"/>
          </a:xfrm>
          <a:prstGeom prst="rect">
            <a:avLst/>
          </a:prstGeom>
        </p:spPr>
      </p:pic>
      <p:pic>
        <p:nvPicPr>
          <p:cNvPr id="21" name="图片 20" descr="人们走在建筑旁的路上&#10;&#10;描述已自动生成">
            <a:extLst>
              <a:ext uri="{FF2B5EF4-FFF2-40B4-BE49-F238E27FC236}">
                <a16:creationId xmlns:a16="http://schemas.microsoft.com/office/drawing/2014/main" id="{1F57E2C5-13BF-4857-997A-89E378CF5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75664"/>
            <a:ext cx="5395975" cy="4046981"/>
          </a:xfrm>
          <a:prstGeom prst="rect">
            <a:avLst/>
          </a:prstGeom>
        </p:spPr>
      </p:pic>
      <p:pic>
        <p:nvPicPr>
          <p:cNvPr id="23" name="图片 22" descr="图片包含 台球, 人, 房间, 建筑&#10;&#10;描述已自动生成">
            <a:extLst>
              <a:ext uri="{FF2B5EF4-FFF2-40B4-BE49-F238E27FC236}">
                <a16:creationId xmlns:a16="http://schemas.microsoft.com/office/drawing/2014/main" id="{1ED84A3B-4AF7-4084-A42D-E204E1AEAD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09" y="975664"/>
            <a:ext cx="5390200" cy="4042650"/>
          </a:xfrm>
          <a:prstGeom prst="rect">
            <a:avLst/>
          </a:prstGeom>
        </p:spPr>
      </p:pic>
      <p:pic>
        <p:nvPicPr>
          <p:cNvPr id="25" name="图片 24" descr="图片包含 室内, 建筑, 小, 小孩&#10;&#10;描述已自动生成">
            <a:extLst>
              <a:ext uri="{FF2B5EF4-FFF2-40B4-BE49-F238E27FC236}">
                <a16:creationId xmlns:a16="http://schemas.microsoft.com/office/drawing/2014/main" id="{280527D7-10E6-4B7C-8FDF-6118665CB4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42" y="975664"/>
            <a:ext cx="5384957" cy="4038718"/>
          </a:xfrm>
          <a:prstGeom prst="rect">
            <a:avLst/>
          </a:prstGeom>
        </p:spPr>
      </p:pic>
      <p:pic>
        <p:nvPicPr>
          <p:cNvPr id="39" name="图片 38" descr="图片包含 地板, 室内, 天花板, 人&#10;&#10;描述已自动生成">
            <a:extLst>
              <a:ext uri="{FF2B5EF4-FFF2-40B4-BE49-F238E27FC236}">
                <a16:creationId xmlns:a16="http://schemas.microsoft.com/office/drawing/2014/main" id="{077F9CC0-B1B5-4D35-BD18-315152D57A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4" y="971333"/>
            <a:ext cx="5384958" cy="4038719"/>
          </a:xfrm>
          <a:prstGeom prst="rect">
            <a:avLst/>
          </a:prstGeom>
        </p:spPr>
      </p:pic>
      <p:pic>
        <p:nvPicPr>
          <p:cNvPr id="27" name="图片 26" descr="桌子上有许多人在房间里&#10;&#10;描述已自动生成">
            <a:extLst>
              <a:ext uri="{FF2B5EF4-FFF2-40B4-BE49-F238E27FC236}">
                <a16:creationId xmlns:a16="http://schemas.microsoft.com/office/drawing/2014/main" id="{C299B42A-EEE7-4438-BBAE-EE0B858EDE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76" y="971333"/>
            <a:ext cx="5396241" cy="4047180"/>
          </a:xfrm>
          <a:prstGeom prst="rect">
            <a:avLst/>
          </a:prstGeom>
        </p:spPr>
      </p:pic>
      <p:pic>
        <p:nvPicPr>
          <p:cNvPr id="29" name="图片 28" descr="图片包含 人, 男人, 室内, 站&#10;&#10;描述已自动生成">
            <a:extLst>
              <a:ext uri="{FF2B5EF4-FFF2-40B4-BE49-F238E27FC236}">
                <a16:creationId xmlns:a16="http://schemas.microsoft.com/office/drawing/2014/main" id="{B61A6194-127F-4B53-AFC0-DBBC0D28A5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52" y="975465"/>
            <a:ext cx="5384957" cy="4038718"/>
          </a:xfrm>
          <a:prstGeom prst="rect">
            <a:avLst/>
          </a:prstGeom>
        </p:spPr>
      </p:pic>
      <p:pic>
        <p:nvPicPr>
          <p:cNvPr id="33" name="图片 32" descr="人们在看台上的人的黑白照片&#10;&#10;描述已自动生成">
            <a:extLst>
              <a:ext uri="{FF2B5EF4-FFF2-40B4-BE49-F238E27FC236}">
                <a16:creationId xmlns:a16="http://schemas.microsoft.com/office/drawing/2014/main" id="{2A51543F-7FD4-4FE3-94B2-FC44F1D23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82" y="971333"/>
            <a:ext cx="5384958" cy="4038719"/>
          </a:xfrm>
          <a:prstGeom prst="rect">
            <a:avLst/>
          </a:prstGeom>
        </p:spPr>
      </p:pic>
      <p:pic>
        <p:nvPicPr>
          <p:cNvPr id="31" name="图片 30" descr="图片包含 人, 室内, 男人, 亮&#10;&#10;描述已自动生成">
            <a:extLst>
              <a:ext uri="{FF2B5EF4-FFF2-40B4-BE49-F238E27FC236}">
                <a16:creationId xmlns:a16="http://schemas.microsoft.com/office/drawing/2014/main" id="{730F4372-8B08-46F0-B8BE-3DD9FA3279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59" y="975466"/>
            <a:ext cx="5384957" cy="4038718"/>
          </a:xfrm>
          <a:prstGeom prst="rect">
            <a:avLst/>
          </a:prstGeom>
        </p:spPr>
      </p:pic>
      <p:pic>
        <p:nvPicPr>
          <p:cNvPr id="37" name="图片 36" descr="厨房里几个人在桌子边&#10;&#10;描述已自动生成">
            <a:extLst>
              <a:ext uri="{FF2B5EF4-FFF2-40B4-BE49-F238E27FC236}">
                <a16:creationId xmlns:a16="http://schemas.microsoft.com/office/drawing/2014/main" id="{1FB371B0-7C2F-412A-9A64-A55F06DA6F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58" y="975465"/>
            <a:ext cx="5380682" cy="403551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46F9D45-7EF7-4A5D-B705-D5885BAF6D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60" y="971333"/>
            <a:ext cx="5380681" cy="4035511"/>
          </a:xfrm>
          <a:prstGeom prst="rect">
            <a:avLst/>
          </a:prstGeom>
        </p:spPr>
      </p:pic>
      <p:pic>
        <p:nvPicPr>
          <p:cNvPr id="45" name="图片 44" descr="夜晚的街景&#10;&#10;描述已自动生成">
            <a:extLst>
              <a:ext uri="{FF2B5EF4-FFF2-40B4-BE49-F238E27FC236}">
                <a16:creationId xmlns:a16="http://schemas.microsoft.com/office/drawing/2014/main" id="{99154655-0AED-4680-A300-5B8485D066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29" y="971334"/>
            <a:ext cx="6039111" cy="4035510"/>
          </a:xfrm>
          <a:prstGeom prst="rect">
            <a:avLst/>
          </a:prstGeom>
        </p:spPr>
      </p:pic>
      <p:pic>
        <p:nvPicPr>
          <p:cNvPr id="47" name="图片 46" descr="海上的小船&#10;&#10;描述已自动生成">
            <a:extLst>
              <a:ext uri="{FF2B5EF4-FFF2-40B4-BE49-F238E27FC236}">
                <a16:creationId xmlns:a16="http://schemas.microsoft.com/office/drawing/2014/main" id="{5459DCF9-88EC-4A50-8C13-77C678254FA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05" y="975268"/>
            <a:ext cx="6172747" cy="4031576"/>
          </a:xfrm>
          <a:prstGeom prst="rect">
            <a:avLst/>
          </a:prstGeom>
        </p:spPr>
      </p:pic>
      <p:pic>
        <p:nvPicPr>
          <p:cNvPr id="49" name="图片 48" descr="湖边的景色&#10;&#10;描述已自动生成">
            <a:extLst>
              <a:ext uri="{FF2B5EF4-FFF2-40B4-BE49-F238E27FC236}">
                <a16:creationId xmlns:a16="http://schemas.microsoft.com/office/drawing/2014/main" id="{65C75256-30B7-468E-8195-738B90E418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2" y="981186"/>
            <a:ext cx="7058688" cy="4025658"/>
          </a:xfrm>
          <a:prstGeom prst="rect">
            <a:avLst/>
          </a:prstGeom>
        </p:spPr>
      </p:pic>
      <p:pic>
        <p:nvPicPr>
          <p:cNvPr id="51" name="图片 50" descr="山上有许多云&#10;&#10;描述已自动生成">
            <a:extLst>
              <a:ext uri="{FF2B5EF4-FFF2-40B4-BE49-F238E27FC236}">
                <a16:creationId xmlns:a16="http://schemas.microsoft.com/office/drawing/2014/main" id="{349690F4-E70E-4BCF-963F-0E730C92DC4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39" y="981186"/>
            <a:ext cx="5864387" cy="4025658"/>
          </a:xfrm>
          <a:prstGeom prst="rect">
            <a:avLst/>
          </a:prstGeom>
        </p:spPr>
      </p:pic>
      <p:pic>
        <p:nvPicPr>
          <p:cNvPr id="55" name="图片 54" descr="夜晚的城市&#10;&#10;描述已自动生成">
            <a:extLst>
              <a:ext uri="{FF2B5EF4-FFF2-40B4-BE49-F238E27FC236}">
                <a16:creationId xmlns:a16="http://schemas.microsoft.com/office/drawing/2014/main" id="{7E351875-0CBC-4149-B825-0F85D5485AB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52" y="965724"/>
            <a:ext cx="6731906" cy="4042650"/>
          </a:xfrm>
          <a:prstGeom prst="rect">
            <a:avLst/>
          </a:prstGeom>
        </p:spPr>
      </p:pic>
      <p:pic>
        <p:nvPicPr>
          <p:cNvPr id="53" name="图片 52" descr="男孩站在汽车旁&#10;&#10;描述已自动生成">
            <a:extLst>
              <a:ext uri="{FF2B5EF4-FFF2-40B4-BE49-F238E27FC236}">
                <a16:creationId xmlns:a16="http://schemas.microsoft.com/office/drawing/2014/main" id="{43EA44AA-2B8F-401A-94E9-B6D5C1CC378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38" y="965724"/>
            <a:ext cx="5385201" cy="4042651"/>
          </a:xfrm>
          <a:prstGeom prst="rect">
            <a:avLst/>
          </a:prstGeom>
        </p:spPr>
      </p:pic>
      <p:pic>
        <p:nvPicPr>
          <p:cNvPr id="10" name="图片 9" descr="玩滑板的男人&#10;&#10;描述已自动生成">
            <a:extLst>
              <a:ext uri="{FF2B5EF4-FFF2-40B4-BE49-F238E27FC236}">
                <a16:creationId xmlns:a16="http://schemas.microsoft.com/office/drawing/2014/main" id="{3E839554-B3EB-462B-B62E-FD1E280B821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99" y="958585"/>
            <a:ext cx="2695100" cy="4035511"/>
          </a:xfrm>
          <a:prstGeom prst="rect">
            <a:avLst/>
          </a:prstGeom>
        </p:spPr>
      </p:pic>
      <p:pic>
        <p:nvPicPr>
          <p:cNvPr id="59" name="图片 58" descr="一棵树&#10;&#10;描述已自动生成">
            <a:extLst>
              <a:ext uri="{FF2B5EF4-FFF2-40B4-BE49-F238E27FC236}">
                <a16:creationId xmlns:a16="http://schemas.microsoft.com/office/drawing/2014/main" id="{D5C1E3DC-7C8B-4C32-A513-D5FCA9F4B8D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35" y="966249"/>
            <a:ext cx="2611117" cy="4052066"/>
          </a:xfrm>
          <a:prstGeom prst="rect">
            <a:avLst/>
          </a:prstGeom>
        </p:spPr>
      </p:pic>
      <p:pic>
        <p:nvPicPr>
          <p:cNvPr id="61" name="图片 60" descr="图片包含 飞行, 树, 华美, 烟&#10;&#10;描述已自动生成">
            <a:extLst>
              <a:ext uri="{FF2B5EF4-FFF2-40B4-BE49-F238E27FC236}">
                <a16:creationId xmlns:a16="http://schemas.microsoft.com/office/drawing/2014/main" id="{8D502CBD-329A-464F-AEB6-FD7CC1FB715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26" y="965724"/>
            <a:ext cx="6090632" cy="4035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8107 -0.00124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20139 -0.00123 " pathEditMode="relative" rAng="0" ptsTypes="AA">
                                      <p:cBhvr>
                                        <p:cTn id="4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9184 -0.00124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9653 -0.00124 " pathEditMode="relative" rAng="0" ptsTypes="AA">
                                      <p:cBhvr>
                                        <p:cTn id="83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19271 -0.00123 " pathEditMode="relative" rAng="0" ptsTypes="AA">
                                      <p:cBhvr>
                                        <p:cTn id="102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9201 -0.00124 " pathEditMode="relative" rAng="0" ptsTypes="AA">
                                      <p:cBhvr>
                                        <p:cTn id="121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8715 -0.00124 " pathEditMode="relative" rAng="0" ptsTypes="AA">
                                      <p:cBhvr>
                                        <p:cTn id="1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18715 -0.00123 " pathEditMode="relative" rAng="0" ptsTypes="AA">
                                      <p:cBhvr>
                                        <p:cTn id="159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8785 -0.00124 " pathEditMode="relative" rAng="0" ptsTypes="AA">
                                      <p:cBhvr>
                                        <p:cTn id="17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18767 -0.00123 " pathEditMode="relative" rAng="0" ptsTypes="AA">
                                      <p:cBhvr>
                                        <p:cTn id="197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123 L -0.18733 -0.00123 " pathEditMode="relative" rAng="0" ptsTypes="AA">
                                      <p:cBhvr>
                                        <p:cTn id="21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1368 -0.00123 " pathEditMode="relative" rAng="0" ptsTypes="AA">
                                      <p:cBhvr>
                                        <p:cTn id="24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13472 -0.00123 " pathEditMode="relative" rAng="0" ptsTypes="AA">
                                      <p:cBhvr>
                                        <p:cTn id="261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09583 -0.00124 " pathEditMode="relative" rAng="0" ptsTypes="AA">
                                      <p:cBhvr>
                                        <p:cTn id="280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4652 -0.00124 " pathEditMode="relative" rAng="0" ptsTypes="AA">
                                      <p:cBhvr>
                                        <p:cTn id="299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1441 -0.00124 " pathEditMode="relative" rAng="0" ptsTypes="AA">
                                      <p:cBhvr>
                                        <p:cTn id="318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124 L -0.18247 -0.00124 " pathEditMode="relative" rAng="0" ptsTypes="AA">
                                      <p:cBhvr>
                                        <p:cTn id="337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"/>
                            </p:stCondLst>
                            <p:childTnLst>
                              <p:par>
                                <p:cTn id="35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3 L -0.28576 -0.00123 " pathEditMode="relative" rAng="0" ptsTypes="AA">
                                      <p:cBhvr>
                                        <p:cTn id="35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23457E-7 L -0.29028 -1.23457E-7 " pathEditMode="relative" rAng="0" ptsTypes="AA">
                                      <p:cBhvr>
                                        <p:cTn id="375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00"/>
                            </p:stCondLst>
                            <p:childTnLst>
                              <p:par>
                                <p:cTn id="39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24 L -0.14948 -0.00124 " pathEditMode="relative" rAng="0" ptsTypes="AA">
                                      <p:cBhvr>
                                        <p:cTn id="394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218530503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25" y="1581640"/>
            <a:ext cx="3330575" cy="22576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4" name="矩形 3"/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摄影是什么？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What is photography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581400" y="1581640"/>
            <a:ext cx="5311775" cy="22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一千个读者有一千个哈姆雷特</a:t>
            </a:r>
            <a:endParaRPr lang="en-US" altLang="zh-CN" sz="1400" dirty="0">
              <a:solidFill>
                <a:schemeClr val="tx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You Define It!</a:t>
            </a:r>
            <a:endParaRPr lang="zh-CN" altLang="en-US" sz="14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44077E7-E203-4532-A332-1C710702FA6C}"/>
              </a:ext>
            </a:extLst>
          </p:cNvPr>
          <p:cNvCxnSpPr>
            <a:cxnSpLocks/>
          </p:cNvCxnSpPr>
          <p:nvPr/>
        </p:nvCxnSpPr>
        <p:spPr>
          <a:xfrm>
            <a:off x="250825" y="366505"/>
            <a:ext cx="27910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21DA202-44AF-4187-BC96-3B7F2597220E}"/>
              </a:ext>
            </a:extLst>
          </p:cNvPr>
          <p:cNvCxnSpPr>
            <a:cxnSpLocks/>
          </p:cNvCxnSpPr>
          <p:nvPr/>
        </p:nvCxnSpPr>
        <p:spPr>
          <a:xfrm>
            <a:off x="250825" y="804373"/>
            <a:ext cx="2791005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图片包含 户外, 天空, 水, 男士&#10;&#10;描述已自动生成">
            <a:extLst>
              <a:ext uri="{FF2B5EF4-FFF2-40B4-BE49-F238E27FC236}">
                <a16:creationId xmlns:a16="http://schemas.microsoft.com/office/drawing/2014/main" id="{1085F396-CBB9-4AD7-B32F-443FEC145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581640"/>
            <a:ext cx="3330575" cy="2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894e8295a5aa1a2827668d8c89a002d43c909d8ae02-jFAcOg_fw65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0825" y="1243086"/>
            <a:ext cx="220594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感光三要素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825" y="2323206"/>
            <a:ext cx="220594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了解你的设备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0825" y="3412470"/>
            <a:ext cx="220594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构建画面内容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825" y="1583448"/>
            <a:ext cx="3330575" cy="35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ISO </a:t>
            </a:r>
            <a:r>
              <a:rPr lang="zh-CN" altLang="en-US" sz="13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（感光度），光圈，快门</a:t>
            </a:r>
            <a:endParaRPr lang="en-US" altLang="zh-CN" sz="13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825" y="2663568"/>
            <a:ext cx="3330575" cy="35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功能与操控，场景局限性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0825" y="3725400"/>
            <a:ext cx="3330575" cy="35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构图，明暗，虚实，后期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0" y="3516855"/>
            <a:ext cx="4572000" cy="88889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0F369D-15C2-4629-89F0-975F967CC22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AAF0F35-14B8-485A-BCCF-DBC55CF691C9}"/>
                </a:ext>
              </a:extLst>
            </p:cNvPr>
            <p:cNvSpPr/>
            <p:nvPr/>
          </p:nvSpPr>
          <p:spPr>
            <a:xfrm>
              <a:off x="250825" y="186485"/>
              <a:ext cx="2709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基本原理与技巧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B4E74EF-F014-4D50-9969-AF31A11AFEFD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2CE4EE44-E0B2-4635-833A-69DF43173142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Basic Principle &amp; Skill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1439B85-62A5-40AA-82B2-374EDDC4C3DC}"/>
              </a:ext>
            </a:extLst>
          </p:cNvPr>
          <p:cNvSpPr/>
          <p:nvPr/>
        </p:nvSpPr>
        <p:spPr>
          <a:xfrm>
            <a:off x="2174750" y="1095710"/>
            <a:ext cx="6683886" cy="264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825" y="3921900"/>
            <a:ext cx="8642350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光圈：水龙头开合的大小，光圈越大，水流越大</a:t>
            </a:r>
            <a:endParaRPr lang="en-US" altLang="zh-CN" sz="1050" dirty="0">
              <a:solidFill>
                <a:prstClr val="black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0"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快门：水龙头开启的时间，快门越长，水流越多</a:t>
            </a:r>
            <a:endParaRPr lang="en-US" altLang="zh-CN" sz="1050" dirty="0">
              <a:solidFill>
                <a:prstClr val="black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lnSpc>
                <a:spcPts val="1600"/>
              </a:lnSpc>
            </a:pP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ISO</a:t>
            </a: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感光度：海绵吸水的强弱，</a:t>
            </a: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ISO</a:t>
            </a: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越高，吸水能力越强，但同时吸附的杂质也越多</a:t>
            </a:r>
            <a:endParaRPr lang="en-US" altLang="zh-CN" sz="1050" dirty="0">
              <a:solidFill>
                <a:prstClr val="black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照片亮度：海绵总共吸收的水量，水量越多，照片越亮，吸附的杂质越多，照片画质越差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A7011DD-4955-457F-B425-0B3C8C197331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C00F831-7A18-4CB6-B4A5-673268D7788A}"/>
                </a:ext>
              </a:extLst>
            </p:cNvPr>
            <p:cNvSpPr/>
            <p:nvPr/>
          </p:nvSpPr>
          <p:spPr>
            <a:xfrm>
              <a:off x="250825" y="186485"/>
              <a:ext cx="192392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感光三要素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83F50A8-BB56-44C7-9706-05328E408D63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7A325F75-F85C-4534-A96B-D054C770AAF8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Photosensitive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99E3B29-1E08-4F80-BBD6-363DC7B6D4BD}"/>
              </a:ext>
            </a:extLst>
          </p:cNvPr>
          <p:cNvSpPr/>
          <p:nvPr/>
        </p:nvSpPr>
        <p:spPr>
          <a:xfrm>
            <a:off x="252024" y="1091941"/>
            <a:ext cx="1980000" cy="2649940"/>
          </a:xfrm>
          <a:prstGeom prst="rect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Ebrima" pitchFamily="2" charset="0"/>
                <a:ea typeface="Ebrima" pitchFamily="2" charset="0"/>
                <a:cs typeface="Ebrima" pitchFamily="2" charset="0"/>
              </a:rPr>
              <a:t>摄影是一个捕捉光的游戏。你捕捉的光越多，照片就越明亮，反之则照片越灰暗。而捕捉的多与少，则取决于感光三要素：</a:t>
            </a:r>
            <a:endParaRPr lang="en-US" altLang="zh-CN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en-US" altLang="zh-CN" sz="1400" dirty="0">
                <a:solidFill>
                  <a:srgbClr val="FFC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ISO</a:t>
            </a:r>
            <a:r>
              <a:rPr lang="zh-CN" altLang="en-US" sz="1400" dirty="0">
                <a:solidFill>
                  <a:srgbClr val="FFC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，光圈，快门</a:t>
            </a:r>
            <a:endParaRPr lang="en-US" altLang="zh-CN" sz="1400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9" name="图片 8" descr="图片包含 剪贴画&#10;&#10;描述已自动生成">
            <a:extLst>
              <a:ext uri="{FF2B5EF4-FFF2-40B4-BE49-F238E27FC236}">
                <a16:creationId xmlns:a16="http://schemas.microsoft.com/office/drawing/2014/main" id="{AFA809D4-DEA9-4CA9-84DA-F1FF8742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3" y="1492985"/>
            <a:ext cx="2466975" cy="1847850"/>
          </a:xfrm>
          <a:prstGeom prst="rect">
            <a:avLst/>
          </a:prstGeom>
        </p:spPr>
      </p:pic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630300F-78BB-4597-8244-46ADF193D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96" y="1099480"/>
            <a:ext cx="3643699" cy="2642400"/>
          </a:xfrm>
          <a:prstGeom prst="rect">
            <a:avLst/>
          </a:prstGeom>
        </p:spPr>
      </p:pic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B62D3739-E66B-44DF-BFCE-A2890860A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95" y="1095710"/>
            <a:ext cx="2978341" cy="264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50825" y="3921900"/>
            <a:ext cx="8642350" cy="89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功能：照片，视频，延时，慢动作，全景，长曝光，手持夜景，人像模式，</a:t>
            </a: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…</a:t>
            </a:r>
          </a:p>
          <a:p>
            <a:pPr lvl="0"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操控：菜单，按键，快捷键，</a:t>
            </a: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…</a:t>
            </a:r>
          </a:p>
          <a:p>
            <a:pPr lvl="0"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配件：脚架，闪光灯，补光灯，稳定器，滤镜，</a:t>
            </a: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…</a:t>
            </a:r>
          </a:p>
          <a:p>
            <a:pPr>
              <a:lnSpc>
                <a:spcPts val="1600"/>
              </a:lnSpc>
            </a:pPr>
            <a:r>
              <a:rPr lang="zh-CN" altLang="en-US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场景局限性：暗光环境，运动物体，长曝光，远距离拍摄，</a:t>
            </a:r>
            <a:r>
              <a:rPr lang="en-US" altLang="zh-CN" sz="1050" dirty="0">
                <a:solidFill>
                  <a:prstClr val="black"/>
                </a:solidFill>
                <a:latin typeface="Ebrima" pitchFamily="2" charset="0"/>
                <a:cs typeface="Ebrima" pitchFamily="2" charset="0"/>
              </a:rPr>
              <a:t>…</a:t>
            </a:r>
            <a:endParaRPr lang="zh-CN" altLang="en-US" sz="1050" dirty="0">
              <a:solidFill>
                <a:prstClr val="black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9E3B29-1E08-4F80-BBD6-363DC7B6D4BD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Ebrima" pitchFamily="2" charset="0"/>
                <a:ea typeface="Ebrima" pitchFamily="2" charset="0"/>
                <a:cs typeface="Ebrima" pitchFamily="2" charset="0"/>
              </a:rPr>
              <a:t>工欲善其事必先利其器</a:t>
            </a:r>
            <a:endParaRPr lang="en-US" altLang="zh-CN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DBBBA3-9455-4075-9758-1449533E2A9C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A3BBD1-822B-4973-98D9-ADF8077227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了解你的设备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299EA77-CDB0-4F73-AE18-6538B3225ED1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769A4913-15BC-4F41-A74D-D4B5629E1F71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Know your devices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 descr="图片包含 室内, 餐桌&#10;&#10;描述已自动生成">
            <a:extLst>
              <a:ext uri="{FF2B5EF4-FFF2-40B4-BE49-F238E27FC236}">
                <a16:creationId xmlns:a16="http://schemas.microsoft.com/office/drawing/2014/main" id="{0D29F898-08F4-49D5-A9AF-1DD8DB59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/>
          <a:stretch/>
        </p:blipFill>
        <p:spPr>
          <a:xfrm>
            <a:off x="6836650" y="1097864"/>
            <a:ext cx="2055829" cy="2641599"/>
          </a:xfrm>
          <a:prstGeom prst="rect">
            <a:avLst/>
          </a:prstGeom>
        </p:spPr>
      </p:pic>
      <p:pic>
        <p:nvPicPr>
          <p:cNvPr id="10" name="图片 9" descr="图片包含 文字&#10;&#10;描述已自动生成">
            <a:extLst>
              <a:ext uri="{FF2B5EF4-FFF2-40B4-BE49-F238E27FC236}">
                <a16:creationId xmlns:a16="http://schemas.microsoft.com/office/drawing/2014/main" id="{5AD645E1-56D0-47F3-B7B6-F6DDD765C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1"/>
          <a:stretch/>
        </p:blipFill>
        <p:spPr>
          <a:xfrm>
            <a:off x="2459334" y="1104860"/>
            <a:ext cx="1869533" cy="2642656"/>
          </a:xfrm>
          <a:prstGeom prst="rect">
            <a:avLst/>
          </a:prstGeom>
        </p:spPr>
      </p:pic>
      <p:pic>
        <p:nvPicPr>
          <p:cNvPr id="4" name="图片 3" descr="图片包含 餐桌, 地板, 室内, 就坐&#10;&#10;描述已自动生成">
            <a:extLst>
              <a:ext uri="{FF2B5EF4-FFF2-40B4-BE49-F238E27FC236}">
                <a16:creationId xmlns:a16="http://schemas.microsoft.com/office/drawing/2014/main" id="{7598A600-A227-4BE6-B0A3-B4A3BA3898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7" r="22958"/>
          <a:stretch/>
        </p:blipFill>
        <p:spPr>
          <a:xfrm>
            <a:off x="4554685" y="1097157"/>
            <a:ext cx="2055829" cy="264159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824122-3ED9-4054-A814-0F30BDA30AAD}"/>
              </a:ext>
            </a:extLst>
          </p:cNvPr>
          <p:cNvGrpSpPr/>
          <p:nvPr/>
        </p:nvGrpSpPr>
        <p:grpSpPr>
          <a:xfrm>
            <a:off x="257469" y="1104296"/>
            <a:ext cx="1980000" cy="2642400"/>
            <a:chOff x="2513021" y="1097836"/>
            <a:chExt cx="1980000" cy="2642400"/>
          </a:xfrm>
        </p:grpSpPr>
        <p:pic>
          <p:nvPicPr>
            <p:cNvPr id="29" name="图片 28" descr="61bb9a16b26a7cc500c6f7ef7c5769249b23830817cd7-d0b5VY_fw658.jpg">
              <a:extLst>
                <a:ext uri="{FF2B5EF4-FFF2-40B4-BE49-F238E27FC236}">
                  <a16:creationId xmlns:a16="http://schemas.microsoft.com/office/drawing/2014/main" id="{EAF0C57A-B1F6-4F43-9C45-C582107EF7C4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3021" y="1097836"/>
              <a:ext cx="1980000" cy="26424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22BF1D4-5567-44B4-BFE7-93B6C9E4C343}"/>
                </a:ext>
              </a:extLst>
            </p:cNvPr>
            <p:cNvSpPr/>
            <p:nvPr/>
          </p:nvSpPr>
          <p:spPr>
            <a:xfrm>
              <a:off x="2513021" y="1097836"/>
              <a:ext cx="1980000" cy="2642400"/>
            </a:xfrm>
            <a:prstGeom prst="rect">
              <a:avLst/>
            </a:pr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Ebrima" pitchFamily="2" charset="0"/>
                  <a:ea typeface="Ebrima" pitchFamily="2" charset="0"/>
                  <a:cs typeface="Ebrima" pitchFamily="2" charset="0"/>
                </a:rPr>
                <a:t>工欲善其事</a:t>
              </a:r>
              <a:endParaRPr lang="en-US" altLang="zh-CN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  <a:p>
              <a:pPr algn="ctr"/>
              <a:r>
                <a:rPr lang="zh-CN" altLang="en-US" dirty="0">
                  <a:latin typeface="Ebrima" pitchFamily="2" charset="0"/>
                  <a:ea typeface="Ebrima" pitchFamily="2" charset="0"/>
                  <a:cs typeface="Ebrima" pitchFamily="2" charset="0"/>
                </a:rPr>
                <a:t>必先利其器</a:t>
              </a:r>
              <a:endParaRPr lang="en-US" altLang="zh-CN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  <a:p>
              <a:pPr algn="ctr"/>
              <a:r>
                <a:rPr lang="en-US" altLang="zh-CN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  </a:t>
              </a:r>
            </a:p>
          </p:txBody>
        </p:sp>
      </p:grpSp>
      <p:pic>
        <p:nvPicPr>
          <p:cNvPr id="31" name="图片 30" descr="图片包含 餐桌, 地板, 室内, 就坐&#10;&#10;描述已自动生成">
            <a:extLst>
              <a:ext uri="{FF2B5EF4-FFF2-40B4-BE49-F238E27FC236}">
                <a16:creationId xmlns:a16="http://schemas.microsoft.com/office/drawing/2014/main" id="{6382EDB7-D106-499E-8469-9F0B65C352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7" r="22958"/>
          <a:stretch/>
        </p:blipFill>
        <p:spPr>
          <a:xfrm>
            <a:off x="4560130" y="1097863"/>
            <a:ext cx="2055829" cy="26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AA50A16-54C7-474E-AE45-725DF5E86A43}"/>
              </a:ext>
            </a:extLst>
          </p:cNvPr>
          <p:cNvSpPr/>
          <p:nvPr/>
        </p:nvSpPr>
        <p:spPr>
          <a:xfrm>
            <a:off x="249622" y="1104296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09A0A2-D14A-4FE5-BE06-04C85466177C}"/>
              </a:ext>
            </a:extLst>
          </p:cNvPr>
          <p:cNvSpPr/>
          <p:nvPr/>
        </p:nvSpPr>
        <p:spPr>
          <a:xfrm>
            <a:off x="2471607" y="1093283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9103B4-53FA-4EDF-BF1C-9AB02BEDAB5B}"/>
              </a:ext>
            </a:extLst>
          </p:cNvPr>
          <p:cNvSpPr/>
          <p:nvPr/>
        </p:nvSpPr>
        <p:spPr>
          <a:xfrm>
            <a:off x="4708911" y="1093283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CE8B90-2581-478C-8703-60B2A1DE8D27}"/>
              </a:ext>
            </a:extLst>
          </p:cNvPr>
          <p:cNvSpPr/>
          <p:nvPr/>
        </p:nvSpPr>
        <p:spPr>
          <a:xfrm>
            <a:off x="6928890" y="1080367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0FEE2-DD6D-4CA1-B2F8-6F73A9DA7931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构图是决定将哪些元素放进你的画面，并安排它们之间的位置关系。构图决定了画面的基本框架，因此是拍照时首先需要考虑的问题。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08CDE-7034-486D-B3F5-10DAD442E5B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BD13BA-8036-4F51-9FDE-8D8A8B2224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构建画面内容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61440B5-0781-474E-92AC-11B2BBD26AB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0E8877F-C1DA-4737-951D-B23B9604A28C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Build your photos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08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repeatCount="2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18d9197516c51aa7388051521658e1b9c99f99d67a3-uZBhdY_fw658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7175" y="1401620"/>
            <a:ext cx="1926000" cy="279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0825" y="1401620"/>
            <a:ext cx="6706440" cy="279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zh-CN" altLang="en-US" sz="1200" dirty="0">
              <a:solidFill>
                <a:schemeClr val="tx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17205" y="1401453"/>
            <a:ext cx="1080120" cy="108012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75453" y="1059868"/>
            <a:ext cx="315035" cy="315035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07315" y="1806665"/>
            <a:ext cx="225025" cy="2250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433512-7AD6-4832-9B7E-47660F84CA94}"/>
              </a:ext>
            </a:extLst>
          </p:cNvPr>
          <p:cNvGrpSpPr/>
          <p:nvPr/>
        </p:nvGrpSpPr>
        <p:grpSpPr>
          <a:xfrm>
            <a:off x="-243535" y="3444418"/>
            <a:ext cx="1556887" cy="1422587"/>
            <a:chOff x="1466655" y="3111810"/>
            <a:chExt cx="1556887" cy="1422587"/>
          </a:xfrm>
        </p:grpSpPr>
        <p:sp>
          <p:nvSpPr>
            <p:cNvPr id="9" name="矩形 8"/>
            <p:cNvSpPr/>
            <p:nvPr/>
          </p:nvSpPr>
          <p:spPr>
            <a:xfrm>
              <a:off x="1601670" y="3111810"/>
              <a:ext cx="1080120" cy="108012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08507" y="4219362"/>
              <a:ext cx="315035" cy="31503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66655" y="3516855"/>
              <a:ext cx="225025" cy="2250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45CE37-A74E-412C-8C41-05E21DCAE08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BBA7454-4BDA-4AE1-9B7C-7B70916DD3D5}"/>
                </a:ext>
              </a:extLst>
            </p:cNvPr>
            <p:cNvSpPr/>
            <p:nvPr/>
          </p:nvSpPr>
          <p:spPr>
            <a:xfrm>
              <a:off x="250825" y="186485"/>
              <a:ext cx="880369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构图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C7370EE-780B-4DB9-A6E0-36B4F3298D79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DB5B9C3F-7B27-47BF-8CB5-60E2BC7F02E9}"/>
                </a:ext>
              </a:extLst>
            </p:cNvPr>
            <p:cNvSpPr txBox="1"/>
            <p:nvPr/>
          </p:nvSpPr>
          <p:spPr>
            <a:xfrm>
              <a:off x="250825" y="650762"/>
              <a:ext cx="27727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Composition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E8CD40C-A94A-45BD-B78A-0872151966E2}"/>
              </a:ext>
            </a:extLst>
          </p:cNvPr>
          <p:cNvSpPr txBox="1"/>
          <p:nvPr/>
        </p:nvSpPr>
        <p:spPr>
          <a:xfrm>
            <a:off x="3369373" y="1896675"/>
            <a:ext cx="295782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构图方法</a:t>
            </a:r>
            <a:endParaRPr lang="en-US" altLang="zh-CN" sz="14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三分法 </a:t>
            </a:r>
            <a:r>
              <a:rPr lang="en-US" altLang="zh-CN" sz="1200" dirty="0">
                <a:latin typeface="Ebrima" pitchFamily="2" charset="0"/>
                <a:ea typeface="Ebrima" pitchFamily="2" charset="0"/>
                <a:cs typeface="Ebrima" pitchFamily="2" charset="0"/>
              </a:rPr>
              <a:t>         </a:t>
            </a: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引导线         斜线构图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框架构图      对比构图     中心构图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Ebrima" pitchFamily="2" charset="0"/>
                <a:ea typeface="Ebrima" pitchFamily="2" charset="0"/>
                <a:cs typeface="Ebrima" pitchFamily="2" charset="0"/>
              </a:rPr>
              <a:t>视觉冲突      对称             对角线</a:t>
            </a:r>
            <a:endParaRPr lang="en-US" altLang="zh-CN" sz="12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zh-CN" sz="12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有时候，规则是用来打破的！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39CBD5-7062-4AB8-8D94-43150C54A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5" r="8672"/>
          <a:stretch/>
        </p:blipFill>
        <p:spPr>
          <a:xfrm>
            <a:off x="1290062" y="2031690"/>
            <a:ext cx="1993902" cy="14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57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AA50A16-54C7-474E-AE45-725DF5E86A43}"/>
              </a:ext>
            </a:extLst>
          </p:cNvPr>
          <p:cNvSpPr/>
          <p:nvPr/>
        </p:nvSpPr>
        <p:spPr>
          <a:xfrm>
            <a:off x="249622" y="1104296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09A0A2-D14A-4FE5-BE06-04C85466177C}"/>
              </a:ext>
            </a:extLst>
          </p:cNvPr>
          <p:cNvSpPr/>
          <p:nvPr/>
        </p:nvSpPr>
        <p:spPr>
          <a:xfrm>
            <a:off x="2471607" y="1093283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9103B4-53FA-4EDF-BF1C-9AB02BEDAB5B}"/>
              </a:ext>
            </a:extLst>
          </p:cNvPr>
          <p:cNvSpPr/>
          <p:nvPr/>
        </p:nvSpPr>
        <p:spPr>
          <a:xfrm>
            <a:off x="4708911" y="1093283"/>
            <a:ext cx="1980000" cy="2642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虚实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CE8B90-2581-478C-8703-60B2A1DE8D27}"/>
              </a:ext>
            </a:extLst>
          </p:cNvPr>
          <p:cNvSpPr/>
          <p:nvPr/>
        </p:nvSpPr>
        <p:spPr>
          <a:xfrm>
            <a:off x="6928890" y="1080367"/>
            <a:ext cx="1980000" cy="264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后期</a:t>
            </a:r>
            <a:endParaRPr lang="en-US" altLang="zh-CN" sz="1600" b="1" dirty="0">
              <a:solidFill>
                <a:srgbClr val="FFC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0FEE2-DD6D-4CA1-B2F8-6F73A9DA7931}"/>
              </a:ext>
            </a:extLst>
          </p:cNvPr>
          <p:cNvSpPr/>
          <p:nvPr/>
        </p:nvSpPr>
        <p:spPr>
          <a:xfrm>
            <a:off x="252024" y="1099480"/>
            <a:ext cx="1980000" cy="264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构图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构图是决定将哪些元素放进你的画面，并安排它们之间的位置关系。构图决定了画面的基本框架，因此是拍照时首先需要考虑的问题。</a:t>
            </a:r>
            <a:endParaRPr lang="en-US" altLang="zh-CN" sz="1400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0A5092-F3F4-409F-848C-197CCA331269}"/>
              </a:ext>
            </a:extLst>
          </p:cNvPr>
          <p:cNvSpPr/>
          <p:nvPr/>
        </p:nvSpPr>
        <p:spPr>
          <a:xfrm>
            <a:off x="2475336" y="1086585"/>
            <a:ext cx="1980000" cy="264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Ebrima" pitchFamily="2" charset="0"/>
                <a:cs typeface="Ebrima" pitchFamily="2" charset="0"/>
              </a:rPr>
              <a:t>明暗</a:t>
            </a:r>
            <a:endParaRPr lang="en-US" altLang="zh-CN" sz="1600" b="1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400" dirty="0">
                <a:latin typeface="Ebrima" pitchFamily="2" charset="0"/>
                <a:cs typeface="Ebrima" pitchFamily="2" charset="0"/>
              </a:rPr>
              <a:t>一张正常的照片应该避免大面积过亮或过暗。另一方面，光影的特点是“明显</a:t>
            </a:r>
            <a:r>
              <a:rPr lang="en-US" altLang="zh-CN" sz="1400" dirty="0">
                <a:latin typeface="Ebrima" pitchFamily="2" charset="0"/>
                <a:cs typeface="Ebrima" pitchFamily="2" charset="0"/>
              </a:rPr>
              <a:t>-</a:t>
            </a:r>
            <a:r>
              <a:rPr lang="zh-CN" altLang="en-US" sz="1400" dirty="0">
                <a:latin typeface="Ebrima" pitchFamily="2" charset="0"/>
                <a:cs typeface="Ebrima" pitchFamily="2" charset="0"/>
              </a:rPr>
              <a:t>暗隐”，所以将要突出的元素放在明处，要隐藏的元素则放在暗处。</a:t>
            </a:r>
            <a:endParaRPr lang="en-US" altLang="zh-CN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E08CDE-7034-486D-B3F5-10DAD442E5B2}"/>
              </a:ext>
            </a:extLst>
          </p:cNvPr>
          <p:cNvGrpSpPr/>
          <p:nvPr/>
        </p:nvGrpSpPr>
        <p:grpSpPr>
          <a:xfrm>
            <a:off x="250825" y="132188"/>
            <a:ext cx="2791005" cy="848998"/>
            <a:chOff x="250825" y="186485"/>
            <a:chExt cx="2791005" cy="8489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BD13BA-8036-4F51-9FDE-8D8A8B222455}"/>
                </a:ext>
              </a:extLst>
            </p:cNvPr>
            <p:cNvSpPr/>
            <p:nvPr/>
          </p:nvSpPr>
          <p:spPr>
            <a:xfrm>
              <a:off x="250825" y="186485"/>
              <a:ext cx="227177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700" b="1" dirty="0">
                  <a:latin typeface="Ebrima" pitchFamily="2" charset="0"/>
                  <a:ea typeface="Ebrima" pitchFamily="2" charset="0"/>
                  <a:cs typeface="Ebrima" pitchFamily="2" charset="0"/>
                </a:rPr>
                <a:t>构建画面内容</a:t>
              </a:r>
              <a:endParaRPr lang="zh-CN" altLang="en-US" sz="2700" b="1" dirty="0">
                <a:latin typeface="Ebrima" pitchFamily="2" charset="0"/>
                <a:cs typeface="Ebrima" pitchFamily="2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61440B5-0781-474E-92AC-11B2BBD26AB7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690832"/>
              <a:ext cx="27910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90E8877F-C1DA-4737-951D-B23B9604A28C}"/>
                </a:ext>
              </a:extLst>
            </p:cNvPr>
            <p:cNvSpPr txBox="1"/>
            <p:nvPr/>
          </p:nvSpPr>
          <p:spPr>
            <a:xfrm>
              <a:off x="250825" y="650762"/>
              <a:ext cx="26109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solidFill>
                    <a:schemeClr val="bg1"/>
                  </a:solidFill>
                </a:rPr>
                <a:t>Build your photos</a:t>
              </a:r>
              <a:endParaRPr lang="zh-CN" altLang="en-US" sz="1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49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repeatCount="2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ntr" presetSubtype="10" repeatCount="2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 smtClean="0">
            <a:solidFill>
              <a:schemeClr val="bg1"/>
            </a:solidFill>
            <a:latin typeface="Ebrima" pitchFamily="2" charset="0"/>
            <a:ea typeface="Ebrima" pitchFamily="2" charset="0"/>
            <a:cs typeface="Ebrima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1567</Words>
  <Application>Microsoft Office PowerPoint</Application>
  <PresentationFormat>全屏显示(16:9)</PresentationFormat>
  <Paragraphs>199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微软雅黑</vt:lpstr>
      <vt:lpstr>Arial</vt:lpstr>
      <vt:lpstr>Calibri</vt:lpstr>
      <vt:lpstr>Ebrima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刘士哲(0102341)</dc:creator>
  <cp:lastModifiedBy>王 振伟</cp:lastModifiedBy>
  <cp:revision>208</cp:revision>
  <dcterms:created xsi:type="dcterms:W3CDTF">2015-12-11T01:22:18Z</dcterms:created>
  <dcterms:modified xsi:type="dcterms:W3CDTF">2019-10-16T17:43:25Z</dcterms:modified>
</cp:coreProperties>
</file>